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83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12192000" cy="6858000"/>
  <p:notesSz cx="6858000" cy="9144000"/>
  <p:embeddedFontLs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Gill Sans" panose="020B0502020104020203" pitchFamily="34" charset="-79"/>
      <p:regular r:id="rId34"/>
      <p:bold r:id="rId35"/>
    </p:embeddedFont>
    <p:embeddedFont>
      <p:font typeface="Roboto" panose="02000000000000000000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E21D19-3A1F-4B93-973D-AEC49C0F4817}">
  <a:tblStyle styleId="{59E21D19-3A1F-4B93-973D-AEC49C0F48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4abd3c7c0_0_7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24abd3c7c0_0_7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124abd3c7c0_0_7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77ee63fc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77ee63fc7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1277ee63fc7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4abd3c7c0_0_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24abd3c7c0_0_7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124abd3c7c0_0_7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24abd3c7c0_0_5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24abd3c7c0_0_57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124abd3c7c0_0_57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24ea0a413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24ea0a4137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g124ea0a4137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24ea0a413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24ea0a4137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Seems too small. The prof might say I can’t see. I hope you make two or three slides </a:t>
            </a:r>
            <a:endParaRPr/>
          </a:p>
        </p:txBody>
      </p:sp>
      <p:sp>
        <p:nvSpPr>
          <p:cNvPr id="224" name="Google Shape;224;g124ea0a4137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1fb4978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21fb4978c9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121fb4978c9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1fb4978c9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21fb4978c9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g121fb4978c9_0_2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24ac01c00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24ac01c000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g124ac01c000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24b226a4c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24b226a4c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124b226a4c1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49ca36c0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49ca36c0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1249ca36c08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250450c9e4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250450c9e4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g1250450c9e4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24b226a4c1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24b226a4c1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Capturing the overleaf does not look good</a:t>
            </a:r>
            <a:endParaRPr/>
          </a:p>
        </p:txBody>
      </p:sp>
      <p:sp>
        <p:nvSpPr>
          <p:cNvPr id="262" name="Google Shape;262;g124b226a4c1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24ac01c000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24ac01c000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g124ac01c000_0_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24ac01c000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24ac01c000_0_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g124ac01c000_0_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24b226a4c1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24b226a4c1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g124b226a4c1_0_4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24b226a4c1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24b226a4c1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g124b226a4c1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27639ddbf9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27639ddbf9_1_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g127639ddbf9_1_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24abd3c7c0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24abd3c7c0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g124abd3c7c0_0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24abd3c7c0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24abd3c7c0_0_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g124abd3c7c0_0_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4abd3c7c0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4abd3c7c0_0_5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124abd3c7c0_0_5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4abd3c7c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4abd3c7c0_0_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g124abd3c7c0_0_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4abd3c7c0_0_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4abd3c7c0_0_7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g124abd3c7c0_0_73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2785b5e5b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2785b5e5b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12785b5e5b4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24ea0a4137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24ea0a4137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124ea0a4137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615" cy="3678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375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0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/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1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body" idx="1"/>
          </p:nvPr>
        </p:nvSpPr>
        <p:spPr>
          <a:xfrm rot="5400000">
            <a:off x="4334603" y="-1417408"/>
            <a:ext cx="3522794" cy="11029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22072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Char char="◼"/>
              <a:defRPr/>
            </a:lvl2pPr>
            <a:lvl3pPr marL="1371600" lvl="2" indent="-310388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/>
            </a:lvl3pPr>
            <a:lvl4pPr marL="1828800" lvl="3" indent="-298703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4pPr>
            <a:lvl5pPr marL="2286000" lvl="4" indent="-298704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Char char="◼"/>
              <a:defRPr/>
            </a:lvl5pPr>
            <a:lvl6pPr marL="2743200" lvl="5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2"/>
          <p:cNvSpPr/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2"/>
          <p:cNvSpPr txBox="1">
            <a:spLocks noGrp="1"/>
          </p:cNvSpPr>
          <p:nvPr>
            <p:ph type="title"/>
          </p:nvPr>
        </p:nvSpPr>
        <p:spPr>
          <a:xfrm rot="5400000">
            <a:off x="7249746" y="2265181"/>
            <a:ext cx="5183073" cy="2004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body" idx="1"/>
          </p:nvPr>
        </p:nvSpPr>
        <p:spPr>
          <a:xfrm rot="5400000">
            <a:off x="2131526" y="-680877"/>
            <a:ext cx="5183073" cy="78962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dt" idx="10"/>
          </p:nvPr>
        </p:nvSpPr>
        <p:spPr>
          <a:xfrm>
            <a:off x="8993673" y="5956137"/>
            <a:ext cx="132814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2"/>
          <p:cNvSpPr txBox="1">
            <a:spLocks noGrp="1"/>
          </p:cNvSpPr>
          <p:nvPr>
            <p:ph type="ftr" idx="11"/>
          </p:nvPr>
        </p:nvSpPr>
        <p:spPr>
          <a:xfrm>
            <a:off x="774923" y="5951811"/>
            <a:ext cx="789627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2"/>
          <p:cNvSpPr txBox="1">
            <a:spLocks noGrp="1"/>
          </p:cNvSpPr>
          <p:nvPr>
            <p:ph type="sldNum" idx="12"/>
          </p:nvPr>
        </p:nvSpPr>
        <p:spPr>
          <a:xfrm>
            <a:off x="10446615" y="5956137"/>
            <a:ext cx="116419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sz="360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472"/>
              <a:buNone/>
              <a:defRPr sz="1600" cap="none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104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1644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Gill Sans"/>
              <a:buNone/>
              <a:defRPr sz="3600" b="0" cap="none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None/>
              <a:defRPr sz="1800" cap="none">
                <a:solidFill>
                  <a:schemeClr val="accent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8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581193" y="2228003"/>
            <a:ext cx="5422390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375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6188417" y="2228003"/>
            <a:ext cx="5422392" cy="3633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375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024"/>
              <a:buNone/>
              <a:defRPr sz="2200" b="0">
                <a:solidFill>
                  <a:schemeClr val="accent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581194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3"/>
          </p:nvPr>
        </p:nvSpPr>
        <p:spPr>
          <a:xfrm>
            <a:off x="6523735" y="2250892"/>
            <a:ext cx="5087073" cy="553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SzPts val="2024"/>
              <a:buNone/>
              <a:defRPr sz="2200" b="0">
                <a:solidFill>
                  <a:schemeClr val="accent2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4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72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4"/>
          </p:nvPr>
        </p:nvSpPr>
        <p:spPr>
          <a:xfrm>
            <a:off x="6217709" y="2926052"/>
            <a:ext cx="5393100" cy="2934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375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656"/>
              <a:buChar char="◼"/>
              <a:defRPr/>
            </a:lvl1pPr>
            <a:lvl2pPr marL="914400" lvl="1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2pPr>
            <a:lvl3pPr marL="1371600" lvl="2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3pPr>
            <a:lvl4pPr marL="1828800" lvl="3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4pPr>
            <a:lvl5pPr marL="2286000" lvl="4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5pPr>
            <a:lvl6pPr marL="2743200" lvl="5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6pPr>
            <a:lvl7pPr marL="3200400" lvl="6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7pPr>
            <a:lvl8pPr marL="3657600" lvl="7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/>
            </a:lvl8pPr>
            <a:lvl9pPr marL="4114800" lvl="8" indent="-333756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656"/>
              <a:buChar char="◼"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/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F276A"/>
              </a:buClr>
              <a:buSzPts val="2000"/>
              <a:buFont typeface="Gill Sans"/>
              <a:buNone/>
              <a:defRPr sz="2000" b="0">
                <a:solidFill>
                  <a:srgbClr val="9F276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447816" y="601200"/>
            <a:ext cx="11292840" cy="42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4544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40"/>
              <a:buChar char="◼"/>
              <a:defRPr sz="2000">
                <a:solidFill>
                  <a:schemeClr val="dk2"/>
                </a:solidFill>
              </a:defRPr>
            </a:lvl1pPr>
            <a:lvl2pPr marL="914400" lvl="1" indent="-333756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656"/>
              <a:buChar char="◼"/>
              <a:defRPr sz="1800">
                <a:solidFill>
                  <a:schemeClr val="dk2"/>
                </a:solidFill>
              </a:defRPr>
            </a:lvl2pPr>
            <a:lvl3pPr marL="1371600" lvl="2" indent="-322072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72"/>
              <a:buChar char="◼"/>
              <a:defRPr sz="1600">
                <a:solidFill>
                  <a:schemeClr val="dk2"/>
                </a:solidFill>
              </a:defRPr>
            </a:lvl3pPr>
            <a:lvl4pPr marL="1828800" lvl="3" indent="-310388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4pPr>
            <a:lvl5pPr marL="2286000" lvl="4" indent="-310388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5pPr>
            <a:lvl6pPr marL="2743200" lvl="5" indent="-310388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6pPr>
            <a:lvl7pPr marL="3200400" lvl="6" indent="-310388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7pPr>
            <a:lvl8pPr marL="3657600" lvl="7" indent="-310388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8pPr>
            <a:lvl9pPr marL="4114800" lvl="8" indent="-310388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8"/>
              <a:buChar char="◼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body" idx="2"/>
          </p:nvPr>
        </p:nvSpPr>
        <p:spPr>
          <a:xfrm>
            <a:off x="5740823" y="5262296"/>
            <a:ext cx="5869987" cy="689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r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012"/>
              <a:buNone/>
              <a:defRPr sz="1100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012"/>
              <a:buNone/>
              <a:defRPr sz="11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9F276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rgbClr val="9F276A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 txBox="1"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Gill Sans"/>
              <a:buNone/>
              <a:defRPr sz="2400" b="0">
                <a:solidFill>
                  <a:schemeClr val="accen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>
            <a:spLocks noGrp="1"/>
          </p:cNvSpPr>
          <p:nvPr>
            <p:ph type="pic" idx="2"/>
          </p:nvPr>
        </p:nvSpPr>
        <p:spPr>
          <a:xfrm>
            <a:off x="447817" y="599725"/>
            <a:ext cx="11290859" cy="3557252"/>
          </a:xfrm>
          <a:prstGeom prst="rect">
            <a:avLst/>
          </a:prstGeom>
          <a:noFill/>
          <a:ln>
            <a:noFill/>
          </a:ln>
        </p:spPr>
      </p:sp>
      <p:sp>
        <p:nvSpPr>
          <p:cNvPr id="78" name="Google Shape;78;p10"/>
          <p:cNvSpPr txBox="1">
            <a:spLocks noGrp="1"/>
          </p:cNvSpPr>
          <p:nvPr>
            <p:ph type="body" idx="1"/>
          </p:nvPr>
        </p:nvSpPr>
        <p:spPr>
          <a:xfrm>
            <a:off x="581192" y="5260127"/>
            <a:ext cx="11029617" cy="5986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104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04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2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828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828"/>
              <a:buNone/>
              <a:defRPr sz="900"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  <a:defRPr sz="2800" b="0" i="0" u="none" strike="noStrike" cap="non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marR="0" lvl="0" indent="-33375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656"/>
              <a:buFont typeface="Noto Sans Symbols"/>
              <a:buChar char="◼"/>
              <a:defRPr sz="18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914400" marR="0" lvl="1" indent="-322072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472"/>
              <a:buFont typeface="Noto Sans Symbols"/>
              <a:buChar char="◼"/>
              <a:defRPr sz="16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1371600" marR="0" lvl="2" indent="-310388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288"/>
              <a:buFont typeface="Noto Sans Symbols"/>
              <a:buChar char="◼"/>
              <a:defRPr sz="14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1828800" marR="0" lvl="3" indent="-29870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2286000" marR="0" lvl="4" indent="-29870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2743200" marR="0" lvl="5" indent="-29870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3200400" marR="0" lvl="6" indent="-298704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3657600" marR="0" lvl="7" indent="-298703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4114800" marR="0" lvl="8" indent="-298703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accent2"/>
              </a:buClr>
              <a:buSzPts val="1104"/>
              <a:buFont typeface="Noto Sans Symbols"/>
              <a:buChar char="◼"/>
              <a:defRPr sz="1200" b="0" i="0" u="none" strike="noStrike" cap="none">
                <a:solidFill>
                  <a:schemeClr val="dk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accent2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" name="Google Shape;15;p1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1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1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title"/>
          </p:nvPr>
        </p:nvSpPr>
        <p:spPr>
          <a:xfrm>
            <a:off x="648200" y="702165"/>
            <a:ext cx="11029600" cy="10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Gill Sans"/>
              <a:buNone/>
            </a:pP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Gill Sans"/>
              <a:buNone/>
            </a:pPr>
            <a:r>
              <a:rPr lang="en" sz="4281" b="1"/>
              <a:t>   DYNAMIC ASSET ALLOCATION</a:t>
            </a:r>
            <a:endParaRPr sz="4281" b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99969"/>
              <a:buFont typeface="Gill Sans"/>
              <a:buNone/>
            </a:pPr>
            <a:r>
              <a:rPr lang="en" sz="3243"/>
              <a:t>      (DETECTING REGIME &amp; ASSET ALLOCATION)</a:t>
            </a:r>
            <a:endParaRPr sz="3243"/>
          </a:p>
        </p:txBody>
      </p:sp>
      <p:sp>
        <p:nvSpPr>
          <p:cNvPr id="101" name="Google Shape;101;p13"/>
          <p:cNvSpPr txBox="1">
            <a:spLocks noGrp="1"/>
          </p:cNvSpPr>
          <p:nvPr>
            <p:ph type="body" idx="1"/>
          </p:nvPr>
        </p:nvSpPr>
        <p:spPr>
          <a:xfrm>
            <a:off x="7349074" y="3712625"/>
            <a:ext cx="4640100" cy="21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454"/>
              <a:buNone/>
            </a:pPr>
            <a:r>
              <a:rPr lang="en" sz="2550" b="1">
                <a:solidFill>
                  <a:srgbClr val="3D3D3D"/>
                </a:solidFill>
              </a:rPr>
              <a:t>Group 5</a:t>
            </a:r>
            <a:endParaRPr sz="2550" b="1">
              <a:solidFill>
                <a:srgbClr val="3D3D3D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267"/>
              </a:spcBef>
              <a:spcAft>
                <a:spcPts val="0"/>
              </a:spcAft>
              <a:buSzPts val="2454"/>
              <a:buNone/>
            </a:pPr>
            <a:r>
              <a:rPr lang="en" sz="2550" b="1">
                <a:solidFill>
                  <a:srgbClr val="3D3D3D"/>
                </a:solidFill>
              </a:rPr>
              <a:t>Kanghyun Lee</a:t>
            </a:r>
            <a:endParaRPr sz="2550" b="1">
              <a:solidFill>
                <a:srgbClr val="3D3D3D"/>
              </a:solidFill>
            </a:endParaRPr>
          </a:p>
          <a:p>
            <a:pPr marL="0" lvl="0" indent="0" algn="l" rtl="0">
              <a:spcBef>
                <a:spcPts val="1267"/>
              </a:spcBef>
              <a:spcAft>
                <a:spcPts val="0"/>
              </a:spcAft>
              <a:buClr>
                <a:schemeClr val="dk1"/>
              </a:buClr>
              <a:buSzPts val="2454"/>
              <a:buFont typeface="Arial"/>
              <a:buNone/>
            </a:pPr>
            <a:r>
              <a:rPr lang="en" sz="2550" b="1">
                <a:solidFill>
                  <a:srgbClr val="3D3D3D"/>
                </a:solidFill>
              </a:rPr>
              <a:t>Muhammet Furkan Isik </a:t>
            </a:r>
            <a:endParaRPr sz="2550" b="1">
              <a:solidFill>
                <a:srgbClr val="3D3D3D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334"/>
              </a:spcBef>
              <a:spcAft>
                <a:spcPts val="667"/>
              </a:spcAft>
              <a:buSzPts val="2454"/>
              <a:buNone/>
            </a:pPr>
            <a:r>
              <a:rPr lang="en" sz="2550" b="1">
                <a:solidFill>
                  <a:srgbClr val="3D3D3D"/>
                </a:solidFill>
              </a:rPr>
              <a:t>Advisor : M.Pape Ndiaye</a:t>
            </a:r>
            <a:endParaRPr sz="2550" b="1">
              <a:solidFill>
                <a:srgbClr val="3D3D3D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600" y="138800"/>
            <a:ext cx="11756549" cy="51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2"/>
          <p:cNvSpPr txBox="1"/>
          <p:nvPr/>
        </p:nvSpPr>
        <p:spPr>
          <a:xfrm>
            <a:off x="7465750" y="5334775"/>
            <a:ext cx="42549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Ct-1: Cell state (long term memory)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Ht-1: Hidden State ( Short term memory)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ill Sans"/>
                <a:ea typeface="Gill Sans"/>
                <a:cs typeface="Gill Sans"/>
                <a:sym typeface="Gill Sans"/>
              </a:rPr>
              <a:t>Xt: Input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3" name="Google Shape;193;p23"/>
          <p:cNvGraphicFramePr/>
          <p:nvPr/>
        </p:nvGraphicFramePr>
        <p:xfrm>
          <a:off x="590275" y="2227200"/>
          <a:ext cx="10639800" cy="2660925"/>
        </p:xfrm>
        <a:graphic>
          <a:graphicData uri="http://schemas.openxmlformats.org/drawingml/2006/table">
            <a:tbl>
              <a:tblPr>
                <a:noFill/>
                <a:tableStyleId>{59E21D19-3A1F-4B93-973D-AEC49C0F4817}</a:tableStyleId>
              </a:tblPr>
              <a:tblGrid>
                <a:gridCol w="3546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46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46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86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100" b="1"/>
                        <a:t>Accuracy</a:t>
                      </a:r>
                      <a:endParaRPr sz="3100" b="1"/>
                    </a:p>
                  </a:txBody>
                  <a:tcPr marL="91425" marR="91425" marT="91425" marB="91425">
                    <a:solidFill>
                      <a:srgbClr val="741B4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100" b="1"/>
                        <a:t>RNN</a:t>
                      </a:r>
                      <a:endParaRPr sz="3100" b="1"/>
                    </a:p>
                  </a:txBody>
                  <a:tcPr marL="91425" marR="91425" marT="91425" marB="91425">
                    <a:solidFill>
                      <a:srgbClr val="741B4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3100" b="1"/>
                        <a:t>LSTM</a:t>
                      </a:r>
                      <a:endParaRPr sz="3100" b="1"/>
                    </a:p>
                  </a:txBody>
                  <a:tcPr marL="91425" marR="91425" marT="91425" marB="91425">
                    <a:solidFill>
                      <a:srgbClr val="741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6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VIX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6AA84F"/>
                          </a:solidFill>
                        </a:rPr>
                        <a:t>0.9918</a:t>
                      </a:r>
                      <a:endParaRPr sz="2400">
                        <a:solidFill>
                          <a:srgbClr val="6AA84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0.9609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6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Z3</a:t>
                      </a:r>
                      <a:endParaRPr sz="24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6AA84F"/>
                          </a:solidFill>
                        </a:rPr>
                        <a:t>0.9299</a:t>
                      </a:r>
                      <a:endParaRPr sz="2400">
                        <a:solidFill>
                          <a:srgbClr val="6AA84F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/>
                        <a:t>0.9197</a:t>
                      </a:r>
                      <a:endParaRPr sz="24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4" name="Google Shape;194;p23"/>
          <p:cNvSpPr txBox="1"/>
          <p:nvPr/>
        </p:nvSpPr>
        <p:spPr>
          <a:xfrm>
            <a:off x="583250" y="809025"/>
            <a:ext cx="55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rPr>
              <a:t>Model Accuracy</a:t>
            </a:r>
            <a:endParaRPr sz="3400" b="1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RESULTS</a:t>
            </a:r>
            <a:endParaRPr/>
          </a:p>
        </p:txBody>
      </p:sp>
      <p:sp>
        <p:nvSpPr>
          <p:cNvPr id="201" name="Google Shape;201;p24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2" name="Google Shape;2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00" y="1765200"/>
            <a:ext cx="4998501" cy="3962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188" y="5777525"/>
            <a:ext cx="4942526" cy="92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32050" y="1799075"/>
            <a:ext cx="5766326" cy="469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DATASET &amp; LABELING</a:t>
            </a:r>
            <a:endParaRPr/>
          </a:p>
        </p:txBody>
      </p:sp>
      <p:sp>
        <p:nvSpPr>
          <p:cNvPr id="211" name="Google Shape;211;p25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" name="Google Shape;21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00" y="2163675"/>
            <a:ext cx="10654075" cy="318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>
            <a:spLocks noGrp="1"/>
          </p:cNvSpPr>
          <p:nvPr>
            <p:ph type="ctrTitle"/>
          </p:nvPr>
        </p:nvSpPr>
        <p:spPr>
          <a:xfrm>
            <a:off x="581191" y="1020431"/>
            <a:ext cx="10993500" cy="1475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LABELING</a:t>
            </a:r>
            <a:endParaRPr/>
          </a:p>
        </p:txBody>
      </p:sp>
      <p:sp>
        <p:nvSpPr>
          <p:cNvPr id="219" name="Google Shape;219;p26"/>
          <p:cNvSpPr txBox="1">
            <a:spLocks noGrp="1"/>
          </p:cNvSpPr>
          <p:nvPr>
            <p:ph type="subTitle" idx="1"/>
          </p:nvPr>
        </p:nvSpPr>
        <p:spPr>
          <a:xfrm>
            <a:off x="581194" y="2495445"/>
            <a:ext cx="10993500" cy="590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6"/>
          <p:cNvSpPr txBox="1"/>
          <p:nvPr/>
        </p:nvSpPr>
        <p:spPr>
          <a:xfrm>
            <a:off x="755725" y="3353425"/>
            <a:ext cx="8671800" cy="20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44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Gill Sans"/>
              <a:buChar char="●"/>
            </a:pPr>
            <a:r>
              <a:rPr lang="en" sz="3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VIX</a:t>
            </a:r>
            <a:endParaRPr sz="34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4445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Gill Sans"/>
              <a:buChar char="●"/>
            </a:pPr>
            <a:r>
              <a:rPr lang="en" sz="34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Z3</a:t>
            </a:r>
            <a:endParaRPr sz="34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Output Labeling- VIX</a:t>
            </a:r>
            <a:endParaRPr/>
          </a:p>
        </p:txBody>
      </p:sp>
      <p:pic>
        <p:nvPicPr>
          <p:cNvPr id="227" name="Google Shape;22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025" y="1846550"/>
            <a:ext cx="3653176" cy="435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2275" y="1891176"/>
            <a:ext cx="3653175" cy="431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93025" y="1891175"/>
            <a:ext cx="3442874" cy="423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7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Labeling - Z3</a:t>
            </a:r>
            <a:endParaRPr/>
          </a:p>
        </p:txBody>
      </p:sp>
      <p:sp>
        <p:nvSpPr>
          <p:cNvPr id="229" name="Google Shape;229;p27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 sz="2200" dirty="0"/>
              <a:t>FE570(Market Micro Structure) provides empirical properties about the market</a:t>
            </a:r>
            <a:endParaRPr lang="en-US" sz="22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2200" dirty="0"/>
          </a:p>
          <a:p>
            <a:pPr marL="457200" lvl="0" indent="-359156" algn="l" rtl="0">
              <a:spcBef>
                <a:spcPts val="360"/>
              </a:spcBef>
              <a:spcAft>
                <a:spcPts val="0"/>
              </a:spcAft>
              <a:buSzPts val="2056"/>
              <a:buChar char="-"/>
            </a:pPr>
            <a:r>
              <a:rPr lang="en" sz="2200" dirty="0"/>
              <a:t>Volatility Clustering -&gt; </a:t>
            </a:r>
            <a:r>
              <a:rPr lang="en" sz="2200" dirty="0">
                <a:solidFill>
                  <a:schemeClr val="dk1"/>
                </a:solidFill>
              </a:rPr>
              <a:t>High-volatility tend to cluster in Time</a:t>
            </a:r>
            <a:endParaRPr lang="en-US" sz="2200" dirty="0"/>
          </a:p>
          <a:p>
            <a:pPr marL="457200" lvl="0" indent="-359156" algn="l" rtl="0">
              <a:spcBef>
                <a:spcPts val="0"/>
              </a:spcBef>
              <a:spcAft>
                <a:spcPts val="0"/>
              </a:spcAft>
              <a:buSzPts val="2056"/>
              <a:buChar char="-"/>
            </a:pPr>
            <a:r>
              <a:rPr lang="en" sz="2200" dirty="0"/>
              <a:t>Gain/Loss asymmetry -&gt; Large loss observed, but observed gain not as large as loss     </a:t>
            </a:r>
            <a:endParaRPr lang="en-US" sz="2200" dirty="0"/>
          </a:p>
          <a:p>
            <a:pPr marL="457200" lvl="0" indent="-359156" algn="l" rtl="0">
              <a:spcBef>
                <a:spcPts val="0"/>
              </a:spcBef>
              <a:spcAft>
                <a:spcPts val="0"/>
              </a:spcAft>
              <a:buSzPts val="2056"/>
              <a:buChar char="-"/>
            </a:pPr>
            <a:r>
              <a:rPr lang="en" sz="2200" dirty="0"/>
              <a:t>Leverage effect -&gt; Volatility is negatively correlated with Return</a:t>
            </a:r>
            <a:endParaRPr sz="22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 dirty="0"/>
              <a:t>            </a:t>
            </a:r>
            <a:r>
              <a:rPr lang="en" sz="2200" dirty="0"/>
              <a:t>Make the indicator to detect </a:t>
            </a:r>
            <a:r>
              <a:rPr lang="en" sz="2200" dirty="0">
                <a:solidFill>
                  <a:srgbClr val="FF0000"/>
                </a:solidFill>
              </a:rPr>
              <a:t>High Vol and Low Return</a:t>
            </a:r>
            <a:r>
              <a:rPr lang="en" sz="2200" dirty="0"/>
              <a:t> market </a:t>
            </a:r>
            <a:endParaRPr sz="2200" dirty="0"/>
          </a:p>
        </p:txBody>
      </p:sp>
      <p:sp>
        <p:nvSpPr>
          <p:cNvPr id="230" name="Google Shape;230;p27"/>
          <p:cNvSpPr/>
          <p:nvPr/>
        </p:nvSpPr>
        <p:spPr>
          <a:xfrm>
            <a:off x="807625" y="5098100"/>
            <a:ext cx="438000" cy="4653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8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Labeling - Z3</a:t>
            </a:r>
            <a:endParaRPr/>
          </a:p>
        </p:txBody>
      </p:sp>
      <p:sp>
        <p:nvSpPr>
          <p:cNvPr id="236" name="Google Shape;236;p28"/>
          <p:cNvSpPr txBox="1">
            <a:spLocks noGrp="1"/>
          </p:cNvSpPr>
          <p:nvPr>
            <p:ph type="body" idx="1"/>
          </p:nvPr>
        </p:nvSpPr>
        <p:spPr>
          <a:xfrm>
            <a:off x="581200" y="2002549"/>
            <a:ext cx="11029500" cy="3212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237" name="Google Shape;237;p28"/>
          <p:cNvGraphicFramePr/>
          <p:nvPr/>
        </p:nvGraphicFramePr>
        <p:xfrm>
          <a:off x="952450" y="2180488"/>
          <a:ext cx="10287000" cy="2696625"/>
        </p:xfrm>
        <a:graphic>
          <a:graphicData uri="http://schemas.openxmlformats.org/drawingml/2006/table">
            <a:tbl>
              <a:tblPr>
                <a:noFill/>
                <a:tableStyleId>{59E21D19-3A1F-4B93-973D-AEC49C0F4817}</a:tableStyleId>
              </a:tblPr>
              <a:tblGrid>
                <a:gridCol w="2621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36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98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/>
                        <a:t>Low Volatility</a:t>
                      </a:r>
                      <a:endParaRPr sz="2000"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/>
                        <a:t>High Volatility</a:t>
                      </a:r>
                      <a:endParaRPr sz="2000" b="1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8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/>
                        <a:t>BULL Market</a:t>
                      </a:r>
                      <a:endParaRPr sz="2000"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/>
                        <a:t>Normal</a:t>
                      </a:r>
                      <a:endParaRPr sz="2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/>
                        <a:t>Normal</a:t>
                      </a:r>
                      <a:endParaRPr sz="2000"/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88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/>
                        <a:t>BEAR Market</a:t>
                      </a:r>
                      <a:endParaRPr sz="2000" b="1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/>
                        <a:t>Normal</a:t>
                      </a:r>
                      <a:endParaRPr sz="2000"/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/>
                        <a:t>Abnormal Regime</a:t>
                      </a:r>
                      <a:endParaRPr sz="2000"/>
                    </a:p>
                  </a:txBody>
                  <a:tcPr marL="91425" marR="91425" marT="91425" marB="91425" anchor="ctr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38" name="Google Shape;238;p28"/>
          <p:cNvSpPr txBox="1"/>
          <p:nvPr/>
        </p:nvSpPr>
        <p:spPr>
          <a:xfrm>
            <a:off x="985575" y="5338575"/>
            <a:ext cx="10184400" cy="107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ill Sans"/>
                <a:ea typeface="Gill Sans"/>
                <a:cs typeface="Gill Sans"/>
                <a:sym typeface="Gill Sans"/>
              </a:rPr>
              <a:t> </a:t>
            </a:r>
            <a:r>
              <a:rPr lang="en" sz="2200" b="1">
                <a:latin typeface="Gill Sans"/>
                <a:ea typeface="Gill Sans"/>
                <a:cs typeface="Gill Sans"/>
                <a:sym typeface="Gill Sans"/>
              </a:rPr>
              <a:t>Decision Tool</a:t>
            </a:r>
            <a:r>
              <a:rPr lang="en" sz="2200">
                <a:latin typeface="Gill Sans"/>
                <a:ea typeface="Gill Sans"/>
                <a:cs typeface="Gill Sans"/>
                <a:sym typeface="Gill Sans"/>
              </a:rPr>
              <a:t> : Draw Down for 10 days for either bull or bear</a:t>
            </a:r>
            <a:endParaRPr sz="2200"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Gill Sans"/>
                <a:ea typeface="Gill Sans"/>
                <a:cs typeface="Gill Sans"/>
                <a:sym typeface="Gill Sans"/>
              </a:rPr>
              <a:t>                          Standard Deviation for 15 days for Volatility</a:t>
            </a:r>
            <a:endParaRPr sz="2200"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Labeling - Z3</a:t>
            </a:r>
            <a:endParaRPr/>
          </a:p>
        </p:txBody>
      </p:sp>
      <p:pic>
        <p:nvPicPr>
          <p:cNvPr id="245" name="Google Shape;24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700" y="1967451"/>
            <a:ext cx="11160999" cy="436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0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Output Labeling - Z3</a:t>
            </a:r>
            <a:endParaRPr/>
          </a:p>
        </p:txBody>
      </p:sp>
      <p:pic>
        <p:nvPicPr>
          <p:cNvPr id="252" name="Google Shape;2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00" y="2005125"/>
            <a:ext cx="11029500" cy="446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4"/>
          <p:cNvSpPr txBox="1">
            <a:spLocks noGrp="1"/>
          </p:cNvSpPr>
          <p:nvPr>
            <p:ph type="ctrTitle"/>
          </p:nvPr>
        </p:nvSpPr>
        <p:spPr>
          <a:xfrm>
            <a:off x="581191" y="1020431"/>
            <a:ext cx="10993500" cy="1475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AGENDA</a:t>
            </a:r>
            <a:endParaRPr sz="4400"/>
          </a:p>
        </p:txBody>
      </p:sp>
      <p:sp>
        <p:nvSpPr>
          <p:cNvPr id="108" name="Google Shape;108;p14"/>
          <p:cNvSpPr txBox="1">
            <a:spLocks noGrp="1"/>
          </p:cNvSpPr>
          <p:nvPr>
            <p:ph type="subTitle" idx="1"/>
          </p:nvPr>
        </p:nvSpPr>
        <p:spPr>
          <a:xfrm>
            <a:off x="581194" y="2495445"/>
            <a:ext cx="10993500" cy="590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4"/>
          <p:cNvSpPr txBox="1"/>
          <p:nvPr/>
        </p:nvSpPr>
        <p:spPr>
          <a:xfrm>
            <a:off x="897475" y="3310475"/>
            <a:ext cx="97029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ill Sans"/>
              <a:buAutoNum type="arabicPeriod"/>
            </a:pPr>
            <a:r>
              <a:rPr lang="en" sz="25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INTRODUCTION</a:t>
            </a:r>
            <a:endParaRPr sz="25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ill Sans"/>
              <a:buAutoNum type="arabicPeriod"/>
            </a:pPr>
            <a:r>
              <a:rPr lang="en" sz="25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DESIRED OUTCOMES</a:t>
            </a:r>
            <a:endParaRPr sz="25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ill Sans"/>
              <a:buAutoNum type="arabicPeriod"/>
            </a:pPr>
            <a:r>
              <a:rPr lang="en" sz="25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MODEL FRAMEWORK</a:t>
            </a:r>
            <a:endParaRPr sz="25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ill Sans"/>
              <a:buAutoNum type="arabicPeriod"/>
            </a:pPr>
            <a:r>
              <a:rPr lang="en" sz="25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DATA &amp; METHODOLOGY ( LABELING)</a:t>
            </a:r>
            <a:endParaRPr sz="25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ill Sans"/>
              <a:buAutoNum type="arabicPeriod"/>
            </a:pPr>
            <a:r>
              <a:rPr lang="en" sz="25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NEURAL NETWORKS</a:t>
            </a:r>
            <a:endParaRPr sz="25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ill Sans"/>
              <a:buAutoNum type="arabicPeriod"/>
            </a:pPr>
            <a:r>
              <a:rPr lang="en" sz="25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OPTIMIZATION</a:t>
            </a:r>
            <a:endParaRPr sz="25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ill Sans"/>
              <a:buAutoNum type="arabicPeriod"/>
            </a:pPr>
            <a:r>
              <a:rPr lang="en" sz="250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RESULTS &amp; COMPARISONS</a:t>
            </a:r>
            <a:endParaRPr sz="250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350" y="242627"/>
            <a:ext cx="11443676" cy="580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2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 - Objective Function</a:t>
            </a:r>
            <a:endParaRPr/>
          </a:p>
        </p:txBody>
      </p:sp>
      <p:sp>
        <p:nvSpPr>
          <p:cNvPr id="265" name="Google Shape;265;p32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lang="en" sz="197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regime is normal</a:t>
            </a:r>
            <a:endParaRPr sz="197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2055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14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Max</a:t>
            </a:r>
            <a:r>
              <a:rPr lang="en" sz="214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ρ</a:t>
            </a:r>
            <a:r>
              <a:rPr lang="en" sz="2140" baseline="30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" sz="214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ω − λ(ω − ω</a:t>
            </a:r>
            <a:r>
              <a:rPr lang="en" sz="2140" baseline="-25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" sz="214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" sz="2140" baseline="30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 </a:t>
            </a:r>
            <a:r>
              <a:rPr lang="en" sz="214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Σ (ω − ω</a:t>
            </a:r>
            <a:r>
              <a:rPr lang="en" sz="2140" baseline="-25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" sz="214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  s.t    Sum(ωi) = 1,  ωi ≤ 0.33, Target Beta = 1</a:t>
            </a:r>
            <a:endParaRPr sz="197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197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97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regime is volatile(Beta Neutral Strategy - Long Short)</a:t>
            </a:r>
            <a:endParaRPr sz="1970" b="1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2055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214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Max</a:t>
            </a:r>
            <a:r>
              <a:rPr lang="en" sz="214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ρ</a:t>
            </a:r>
            <a:r>
              <a:rPr lang="en" sz="2140" baseline="30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</a:t>
            </a:r>
            <a:r>
              <a:rPr lang="en" sz="214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ω − ω</a:t>
            </a:r>
            <a:r>
              <a:rPr lang="en" sz="2140" baseline="30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 </a:t>
            </a:r>
            <a:r>
              <a:rPr lang="en" sz="214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Σ ω   </a:t>
            </a:r>
            <a:endParaRPr sz="214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214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s.t    Sum(ωi) = 1,  -0.66 ≤ ωi ≤ 0.66, Target Beta = 0</a:t>
            </a:r>
            <a:endParaRPr sz="214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endParaRPr sz="2140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en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ρ</a:t>
            </a:r>
            <a:r>
              <a:rPr lang="en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: Return vector     </a:t>
            </a:r>
            <a:r>
              <a:rPr lang="en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ω</a:t>
            </a:r>
            <a:r>
              <a:rPr lang="en" b="1" baseline="-250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: Previous weight vector    </a:t>
            </a:r>
            <a:r>
              <a:rPr lang="en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Σ</a:t>
            </a:r>
            <a:r>
              <a:rPr lang="en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: Covariance Matrix</a:t>
            </a:r>
            <a:endParaRPr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dirty="0"/>
              <a:t>  </a:t>
            </a:r>
            <a:endParaRPr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Estimation Mean &amp; Covariance</a:t>
            </a:r>
            <a:endParaRPr/>
          </a:p>
        </p:txBody>
      </p:sp>
      <p:sp>
        <p:nvSpPr>
          <p:cNvPr id="272" name="Google Shape;272;p33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Factor Model - French Fama 3 factor model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 </a:t>
            </a:r>
            <a:endParaRPr sz="2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>
                <a:solidFill>
                  <a:schemeClr val="dk1"/>
                </a:solidFill>
              </a:rPr>
              <a:t> Return</a:t>
            </a:r>
            <a:r>
              <a:rPr lang="en" sz="2100">
                <a:solidFill>
                  <a:schemeClr val="dk1"/>
                </a:solidFill>
              </a:rPr>
              <a:t> = α + β1 x Momentum factor + β2 x Size factor + β3 x Value Factor + Rf + ε</a:t>
            </a:r>
            <a:endParaRPr sz="2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 </a:t>
            </a:r>
            <a:endParaRPr sz="2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-</a:t>
            </a:r>
            <a:r>
              <a:rPr lang="en" sz="2100" b="1">
                <a:solidFill>
                  <a:schemeClr val="dk1"/>
                </a:solidFill>
              </a:rPr>
              <a:t>Momentum factor </a:t>
            </a:r>
            <a:r>
              <a:rPr lang="en" sz="2100">
                <a:solidFill>
                  <a:schemeClr val="dk1"/>
                </a:solidFill>
              </a:rPr>
              <a:t>: Market return(SPY) - Risk free rate</a:t>
            </a:r>
            <a:endParaRPr sz="2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-</a:t>
            </a:r>
            <a:r>
              <a:rPr lang="en" sz="2100" b="1">
                <a:solidFill>
                  <a:schemeClr val="dk1"/>
                </a:solidFill>
              </a:rPr>
              <a:t>R_SMB :</a:t>
            </a:r>
            <a:r>
              <a:rPr lang="en" sz="2100">
                <a:solidFill>
                  <a:schemeClr val="dk1"/>
                </a:solidFill>
              </a:rPr>
              <a:t> Size Factor : Small company - Big company</a:t>
            </a:r>
            <a:endParaRPr sz="21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</a:rPr>
              <a:t>-</a:t>
            </a:r>
            <a:r>
              <a:rPr lang="en" sz="2100" b="1">
                <a:solidFill>
                  <a:schemeClr val="dk1"/>
                </a:solidFill>
              </a:rPr>
              <a:t>R_HML :</a:t>
            </a:r>
            <a:r>
              <a:rPr lang="en" sz="2100">
                <a:solidFill>
                  <a:schemeClr val="dk1"/>
                </a:solidFill>
              </a:rPr>
              <a:t> Value Factor : High valued company - Low valued company </a:t>
            </a:r>
            <a:endParaRPr sz="25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4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Static Asset Allocation vs Dynamic Asset Allocation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2019~2021 </a:t>
            </a:r>
            <a:endParaRPr/>
          </a:p>
        </p:txBody>
      </p:sp>
      <p:pic>
        <p:nvPicPr>
          <p:cNvPr id="279" name="Google Shape;2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450" y="1893800"/>
            <a:ext cx="11218949" cy="455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5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- 2019~2021</a:t>
            </a:r>
            <a:endParaRPr/>
          </a:p>
        </p:txBody>
      </p:sp>
      <p:sp>
        <p:nvSpPr>
          <p:cNvPr id="286" name="Google Shape;286;p35"/>
          <p:cNvSpPr txBox="1"/>
          <p:nvPr/>
        </p:nvSpPr>
        <p:spPr>
          <a:xfrm>
            <a:off x="670750" y="5624200"/>
            <a:ext cx="10841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Gill Sans"/>
                <a:ea typeface="Gill Sans"/>
                <a:cs typeface="Gill Sans"/>
                <a:sym typeface="Gill Sans"/>
              </a:rPr>
              <a:t>We should varies the strategy according to the characteristic of fund, risk appetite.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Gill Sans"/>
                <a:ea typeface="Gill Sans"/>
                <a:cs typeface="Gill Sans"/>
                <a:sym typeface="Gill Sans"/>
              </a:rPr>
              <a:t>For example, open-end fund should use Stop Inv and GLD+TLT, 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Gill Sans"/>
                <a:ea typeface="Gill Sans"/>
                <a:cs typeface="Gill Sans"/>
                <a:sym typeface="Gill Sans"/>
              </a:rPr>
              <a:t>closed-end fund goes well with BetaNeutral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287" name="Google Shape;28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00" y="2155725"/>
            <a:ext cx="10616100" cy="346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6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Static Asset Allocation vs Dynamic Asset Allocation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2007~2010</a:t>
            </a:r>
            <a:endParaRPr/>
          </a:p>
        </p:txBody>
      </p:sp>
      <p:pic>
        <p:nvPicPr>
          <p:cNvPr id="294" name="Google Shape;29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975" y="1930100"/>
            <a:ext cx="11166424" cy="438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7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Table - 2007~2010</a:t>
            </a:r>
            <a:endParaRPr/>
          </a:p>
        </p:txBody>
      </p:sp>
      <p:pic>
        <p:nvPicPr>
          <p:cNvPr id="301" name="Google Shape;3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4475" y="2344750"/>
            <a:ext cx="10068550" cy="2514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37"/>
          <p:cNvSpPr txBox="1"/>
          <p:nvPr/>
        </p:nvSpPr>
        <p:spPr>
          <a:xfrm>
            <a:off x="1040325" y="5188000"/>
            <a:ext cx="95685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Gill Sans"/>
                <a:ea typeface="Gill Sans"/>
                <a:cs typeface="Gill Sans"/>
                <a:sym typeface="Gill Sans"/>
              </a:rPr>
              <a:t>Beta Neutral Startegy(Long-Short) can not guarantee the better performance</a:t>
            </a:r>
            <a:endParaRPr sz="2000" dirty="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8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600" cy="10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Gill Sans"/>
              <a:buNone/>
            </a:pPr>
            <a:endParaRPr/>
          </a:p>
        </p:txBody>
      </p:sp>
      <p:sp>
        <p:nvSpPr>
          <p:cNvPr id="308" name="Google Shape;308;p38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600" cy="36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667"/>
              </a:spcAft>
              <a:buSzPts val="1656"/>
              <a:buNone/>
            </a:pPr>
            <a:endParaRPr/>
          </a:p>
        </p:txBody>
      </p:sp>
      <p:pic>
        <p:nvPicPr>
          <p:cNvPr id="309" name="Google Shape;309;p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57200" lvl="0" indent="-38455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56"/>
              <a:buFont typeface="Wingdings" pitchFamily="2" charset="2"/>
              <a:buChar char="Ø"/>
            </a:pPr>
            <a:r>
              <a:rPr lang="en" sz="1950" dirty="0">
                <a:solidFill>
                  <a:srgbClr val="3D3D3D"/>
                </a:solidFill>
              </a:rPr>
              <a:t>Asset Allocation is an art of distributing limited resource optimally</a:t>
            </a:r>
            <a:endParaRPr sz="1950" dirty="0">
              <a:solidFill>
                <a:srgbClr val="3D3D3D"/>
              </a:solidFill>
            </a:endParaRPr>
          </a:p>
          <a:p>
            <a:pPr marL="457200" lvl="0" indent="-38455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56"/>
              <a:buFont typeface="Wingdings" pitchFamily="2" charset="2"/>
              <a:buChar char="Ø"/>
            </a:pPr>
            <a:r>
              <a:rPr lang="en" sz="1850" dirty="0">
                <a:solidFill>
                  <a:srgbClr val="3D3D3D"/>
                </a:solidFill>
              </a:rPr>
              <a:t>Modern Portfolio Theory suggest Mean-Variance based asset allocation single period</a:t>
            </a:r>
            <a:endParaRPr sz="1850" dirty="0">
              <a:solidFill>
                <a:srgbClr val="3D3D3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dirty="0">
                <a:solidFill>
                  <a:srgbClr val="3D3D3D"/>
                </a:solidFill>
              </a:rPr>
              <a:t>- Markowitz aims to maximize expected return of the portfolio with given risk level</a:t>
            </a:r>
            <a:endParaRPr sz="1750" dirty="0">
              <a:solidFill>
                <a:srgbClr val="3D3D3D"/>
              </a:solidFill>
            </a:endParaRPr>
          </a:p>
          <a:p>
            <a:pPr marL="457200" lvl="0" indent="-38455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56"/>
              <a:buFont typeface="Wingdings" pitchFamily="2" charset="2"/>
              <a:buChar char="Ø"/>
            </a:pPr>
            <a:r>
              <a:rPr lang="en" sz="1950" dirty="0">
                <a:solidFill>
                  <a:srgbClr val="3D3D3D"/>
                </a:solidFill>
              </a:rPr>
              <a:t>Regime : The economic state of the market for given period</a:t>
            </a:r>
            <a:endParaRPr sz="1650" dirty="0">
              <a:solidFill>
                <a:srgbClr val="3D3D3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3D3D3D"/>
                </a:solidFill>
              </a:rPr>
              <a:t>- </a:t>
            </a:r>
            <a:r>
              <a:rPr lang="en" sz="1750" dirty="0">
                <a:solidFill>
                  <a:srgbClr val="3D3D3D"/>
                </a:solidFill>
              </a:rPr>
              <a:t>Volatility clustering</a:t>
            </a:r>
            <a:endParaRPr sz="1750" dirty="0">
              <a:solidFill>
                <a:srgbClr val="3D3D3D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 dirty="0">
                <a:solidFill>
                  <a:srgbClr val="3D3D3D"/>
                </a:solidFill>
              </a:rPr>
              <a:t>- Sentiment, Hard mentality, Monetary Policy</a:t>
            </a:r>
            <a:endParaRPr sz="1750" dirty="0">
              <a:solidFill>
                <a:srgbClr val="3D3D3D"/>
              </a:solidFill>
            </a:endParaRPr>
          </a:p>
          <a:p>
            <a:pPr marL="457200" lvl="0" indent="-38455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56"/>
              <a:buFont typeface="Wingdings" pitchFamily="2" charset="2"/>
              <a:buChar char="Ø"/>
            </a:pPr>
            <a:r>
              <a:rPr lang="en" sz="1950" dirty="0">
                <a:solidFill>
                  <a:srgbClr val="3D3D3D"/>
                </a:solidFill>
              </a:rPr>
              <a:t>Optimal Asset Allocation requires detecting market regime</a:t>
            </a:r>
            <a:endParaRPr sz="1650" dirty="0">
              <a:solidFill>
                <a:srgbClr val="3D3D3D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3D3D3D"/>
                </a:solidFill>
              </a:rPr>
              <a:t>- No need to rebalance frequently, rebalance when market condition changes</a:t>
            </a:r>
            <a:endParaRPr sz="1650" dirty="0">
              <a:solidFill>
                <a:srgbClr val="3D3D3D"/>
              </a:solidFill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50" dirty="0">
                <a:solidFill>
                  <a:srgbClr val="3D3D3D"/>
                </a:solidFill>
              </a:rPr>
              <a:t>- Adjust target beta in accordance with the market condition</a:t>
            </a:r>
            <a:endParaRPr sz="850" dirty="0">
              <a:solidFill>
                <a:srgbClr val="3D3D3D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50" dirty="0">
              <a:solidFill>
                <a:srgbClr val="3D3D3D"/>
              </a:solidFill>
            </a:endParaRPr>
          </a:p>
          <a:p>
            <a:pPr marL="45720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DESIRED OUTCOME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491744" lvl="0" indent="-457200" algn="l" rtl="0">
              <a:spcBef>
                <a:spcPts val="360"/>
              </a:spcBef>
              <a:spcAft>
                <a:spcPts val="0"/>
              </a:spcAft>
              <a:buSzPts val="3056"/>
              <a:buFont typeface="Wingdings" pitchFamily="2" charset="2"/>
              <a:buChar char="Ø"/>
            </a:pPr>
            <a:r>
              <a:rPr lang="en" sz="2550" dirty="0">
                <a:solidFill>
                  <a:srgbClr val="3D3D3D"/>
                </a:solidFill>
              </a:rPr>
              <a:t>Market Regime( State)Classification </a:t>
            </a:r>
            <a:endParaRPr sz="2550" dirty="0">
              <a:solidFill>
                <a:srgbClr val="3D3D3D"/>
              </a:solidFill>
            </a:endParaRPr>
          </a:p>
          <a:p>
            <a:pPr marL="491744" lvl="0" indent="-457200" algn="l" rtl="0">
              <a:spcBef>
                <a:spcPts val="0"/>
              </a:spcBef>
              <a:spcAft>
                <a:spcPts val="0"/>
              </a:spcAft>
              <a:buSzPts val="3056"/>
              <a:buFont typeface="Wingdings" pitchFamily="2" charset="2"/>
              <a:buChar char="Ø"/>
            </a:pPr>
            <a:r>
              <a:rPr lang="en" sz="2550" dirty="0">
                <a:solidFill>
                  <a:srgbClr val="3D3D3D"/>
                </a:solidFill>
              </a:rPr>
              <a:t>Dynamic Portfolio Allocation; proactively adjusting the portfolio assets</a:t>
            </a:r>
            <a:endParaRPr sz="2550" dirty="0">
              <a:solidFill>
                <a:srgbClr val="3D3D3D"/>
              </a:solidFill>
            </a:endParaRPr>
          </a:p>
          <a:p>
            <a:pPr marL="491744" lvl="0" indent="-457200" algn="l" rtl="0">
              <a:spcBef>
                <a:spcPts val="0"/>
              </a:spcBef>
              <a:spcAft>
                <a:spcPts val="0"/>
              </a:spcAft>
              <a:buSzPts val="3056"/>
              <a:buFont typeface="Wingdings" pitchFamily="2" charset="2"/>
              <a:buChar char="Ø"/>
            </a:pPr>
            <a:r>
              <a:rPr lang="en" sz="2550" dirty="0">
                <a:solidFill>
                  <a:srgbClr val="3D3D3D"/>
                </a:solidFill>
              </a:rPr>
              <a:t>Stable Return, Lower Volatility,  Higher Sharpe Ratio, Lower Max DD</a:t>
            </a:r>
            <a:endParaRPr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>
            <a:spLocks noGrp="1"/>
          </p:cNvSpPr>
          <p:nvPr>
            <p:ph type="ctrTitle"/>
          </p:nvPr>
        </p:nvSpPr>
        <p:spPr>
          <a:xfrm>
            <a:off x="581191" y="1020431"/>
            <a:ext cx="10993500" cy="1475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FRAMEWORK</a:t>
            </a:r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subTitle" idx="1"/>
          </p:nvPr>
        </p:nvSpPr>
        <p:spPr>
          <a:xfrm>
            <a:off x="581194" y="2495445"/>
            <a:ext cx="10993500" cy="590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" name="Google Shape;136;p18"/>
          <p:cNvCxnSpPr>
            <a:stCxn id="137" idx="2"/>
            <a:endCxn id="138" idx="0"/>
          </p:cNvCxnSpPr>
          <p:nvPr/>
        </p:nvCxnSpPr>
        <p:spPr>
          <a:xfrm rot="-5400000" flipH="1">
            <a:off x="7013400" y="530475"/>
            <a:ext cx="745200" cy="2321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55156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39" name="Google Shape;139;p18"/>
          <p:cNvCxnSpPr>
            <a:stCxn id="140" idx="2"/>
            <a:endCxn id="141" idx="0"/>
          </p:cNvCxnSpPr>
          <p:nvPr/>
        </p:nvCxnSpPr>
        <p:spPr>
          <a:xfrm rot="-5400000" flipH="1">
            <a:off x="3888050" y="2747000"/>
            <a:ext cx="948000" cy="11817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rgbClr val="701C7F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42" name="Google Shape;142;p18"/>
          <p:cNvCxnSpPr>
            <a:stCxn id="143" idx="0"/>
            <a:endCxn id="140" idx="2"/>
          </p:cNvCxnSpPr>
          <p:nvPr/>
        </p:nvCxnSpPr>
        <p:spPr>
          <a:xfrm rot="-5400000">
            <a:off x="2616400" y="2657250"/>
            <a:ext cx="948000" cy="13614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rgbClr val="701C7F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44" name="Google Shape;144;p18"/>
          <p:cNvCxnSpPr>
            <a:stCxn id="140" idx="0"/>
            <a:endCxn id="137" idx="2"/>
          </p:cNvCxnSpPr>
          <p:nvPr/>
        </p:nvCxnSpPr>
        <p:spPr>
          <a:xfrm rot="-5400000">
            <a:off x="4615250" y="474800"/>
            <a:ext cx="765900" cy="2454000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rgbClr val="551561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37" name="Google Shape;137;p18"/>
          <p:cNvSpPr txBox="1"/>
          <p:nvPr/>
        </p:nvSpPr>
        <p:spPr>
          <a:xfrm>
            <a:off x="4425900" y="539625"/>
            <a:ext cx="35985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20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Dynamic Portfolio Allocation</a:t>
            </a:r>
            <a:endParaRPr sz="2000" b="1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18"/>
          <p:cNvSpPr txBox="1"/>
          <p:nvPr/>
        </p:nvSpPr>
        <p:spPr>
          <a:xfrm>
            <a:off x="2342450" y="2084750"/>
            <a:ext cx="28575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8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Regime Detection</a:t>
            </a:r>
            <a:endParaRPr sz="13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18"/>
          <p:cNvSpPr txBox="1"/>
          <p:nvPr/>
        </p:nvSpPr>
        <p:spPr>
          <a:xfrm>
            <a:off x="7431000" y="2063925"/>
            <a:ext cx="22314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8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Optimization</a:t>
            </a:r>
            <a:endParaRPr sz="1800" b="1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18"/>
          <p:cNvSpPr txBox="1"/>
          <p:nvPr/>
        </p:nvSpPr>
        <p:spPr>
          <a:xfrm>
            <a:off x="7431000" y="2986550"/>
            <a:ext cx="32208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Fama- French 3 Factor Model</a:t>
            </a:r>
            <a:endParaRPr sz="1600" b="1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8"/>
          <p:cNvSpPr txBox="1"/>
          <p:nvPr/>
        </p:nvSpPr>
        <p:spPr>
          <a:xfrm>
            <a:off x="3837200" y="3811950"/>
            <a:ext cx="2231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" sz="17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Output Labeling</a:t>
            </a:r>
            <a:endParaRPr sz="1700" b="1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Threshold Value</a:t>
            </a:r>
            <a:endParaRPr sz="13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3" name="Google Shape;143;p18"/>
          <p:cNvSpPr txBox="1"/>
          <p:nvPr/>
        </p:nvSpPr>
        <p:spPr>
          <a:xfrm>
            <a:off x="1583200" y="3811950"/>
            <a:ext cx="16530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en" sz="16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Input Selection</a:t>
            </a:r>
            <a:endParaRPr sz="1600" b="1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8"/>
          <p:cNvSpPr txBox="1"/>
          <p:nvPr/>
        </p:nvSpPr>
        <p:spPr>
          <a:xfrm>
            <a:off x="7953312" y="4372475"/>
            <a:ext cx="21345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Cov- Var Estimation</a:t>
            </a:r>
            <a:endParaRPr sz="1600" b="1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18"/>
          <p:cNvSpPr txBox="1"/>
          <p:nvPr/>
        </p:nvSpPr>
        <p:spPr>
          <a:xfrm>
            <a:off x="5796572" y="4318883"/>
            <a:ext cx="21345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Return Estimation</a:t>
            </a:r>
            <a:endParaRPr sz="13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8"/>
          <p:cNvSpPr txBox="1"/>
          <p:nvPr/>
        </p:nvSpPr>
        <p:spPr>
          <a:xfrm>
            <a:off x="1918122" y="5112375"/>
            <a:ext cx="28326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Deep Learning</a:t>
            </a:r>
            <a:endParaRPr sz="1700" b="1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lang="en" sz="17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RNN LSTM</a:t>
            </a:r>
            <a:endParaRPr sz="13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49" name="Google Shape;149;p18"/>
          <p:cNvCxnSpPr/>
          <p:nvPr/>
        </p:nvCxnSpPr>
        <p:spPr>
          <a:xfrm flipH="1">
            <a:off x="3377375" y="4318871"/>
            <a:ext cx="12000" cy="630900"/>
          </a:xfrm>
          <a:prstGeom prst="straightConnector1">
            <a:avLst/>
          </a:prstGeom>
          <a:noFill/>
          <a:ln w="9525" cap="flat" cmpd="sng">
            <a:solidFill>
              <a:srgbClr val="9F276A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  <a:reflection stA="0" endPos="30000" dist="342900" dir="5400000" fadeDir="5400012" sy="-100000" algn="bl" rotWithShape="0"/>
          </a:effectLst>
        </p:spPr>
      </p:cxnSp>
      <p:cxnSp>
        <p:nvCxnSpPr>
          <p:cNvPr id="150" name="Google Shape;150;p18"/>
          <p:cNvCxnSpPr/>
          <p:nvPr/>
        </p:nvCxnSpPr>
        <p:spPr>
          <a:xfrm rot="-5400000">
            <a:off x="7497947" y="3376621"/>
            <a:ext cx="948000" cy="12753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rgbClr val="761E86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51" name="Google Shape;151;p18"/>
          <p:cNvCxnSpPr/>
          <p:nvPr/>
        </p:nvCxnSpPr>
        <p:spPr>
          <a:xfrm rot="5400000" flipH="1">
            <a:off x="8672300" y="3495571"/>
            <a:ext cx="948000" cy="1037400"/>
          </a:xfrm>
          <a:prstGeom prst="bentConnector3">
            <a:avLst>
              <a:gd name="adj1" fmla="val 50804"/>
            </a:avLst>
          </a:prstGeom>
          <a:noFill/>
          <a:ln w="9525" cap="flat" cmpd="sng">
            <a:solidFill>
              <a:srgbClr val="761E86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52" name="Google Shape;152;p18"/>
          <p:cNvCxnSpPr/>
          <p:nvPr/>
        </p:nvCxnSpPr>
        <p:spPr>
          <a:xfrm>
            <a:off x="8543250" y="2568525"/>
            <a:ext cx="6900" cy="620700"/>
          </a:xfrm>
          <a:prstGeom prst="straightConnector1">
            <a:avLst/>
          </a:prstGeom>
          <a:noFill/>
          <a:ln w="9525" cap="flat" cmpd="sng">
            <a:solidFill>
              <a:srgbClr val="701C7F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53" name="Google Shape;153;p18"/>
          <p:cNvSpPr txBox="1"/>
          <p:nvPr/>
        </p:nvSpPr>
        <p:spPr>
          <a:xfrm>
            <a:off x="8211500" y="5705500"/>
            <a:ext cx="29190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Performance Comparison</a:t>
            </a:r>
            <a:endParaRPr sz="1700" b="1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700" b="1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18"/>
          <p:cNvSpPr txBox="1"/>
          <p:nvPr/>
        </p:nvSpPr>
        <p:spPr>
          <a:xfrm>
            <a:off x="9875300" y="4372475"/>
            <a:ext cx="2652900" cy="7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rPr>
              <a:t>Allocation Strategies</a:t>
            </a:r>
            <a:endParaRPr sz="1300">
              <a:solidFill>
                <a:srgbClr val="701C7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55" name="Google Shape;155;p18"/>
          <p:cNvCxnSpPr/>
          <p:nvPr/>
        </p:nvCxnSpPr>
        <p:spPr>
          <a:xfrm>
            <a:off x="9650475" y="4010775"/>
            <a:ext cx="1193700" cy="477600"/>
          </a:xfrm>
          <a:prstGeom prst="bentConnector3">
            <a:avLst>
              <a:gd name="adj1" fmla="val 100913"/>
            </a:avLst>
          </a:prstGeom>
          <a:noFill/>
          <a:ln w="9525" cap="flat" cmpd="sng">
            <a:solidFill>
              <a:srgbClr val="701C7F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56" name="Google Shape;156;p18"/>
          <p:cNvCxnSpPr/>
          <p:nvPr/>
        </p:nvCxnSpPr>
        <p:spPr>
          <a:xfrm flipH="1">
            <a:off x="9450400" y="5074596"/>
            <a:ext cx="12000" cy="630900"/>
          </a:xfrm>
          <a:prstGeom prst="straightConnector1">
            <a:avLst/>
          </a:prstGeom>
          <a:noFill/>
          <a:ln w="9525" cap="flat" cmpd="sng">
            <a:solidFill>
              <a:srgbClr val="9F276A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49800"/>
              </a:srgbClr>
            </a:outerShdw>
            <a:reflection stA="0" endPos="30000" dist="342900" dir="5400000" fadeDir="5400012" sy="-100000" algn="bl" rotWithShape="0"/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9"/>
          <p:cNvSpPr txBox="1">
            <a:spLocks noGrp="1"/>
          </p:cNvSpPr>
          <p:nvPr>
            <p:ph type="ctrTitle"/>
          </p:nvPr>
        </p:nvSpPr>
        <p:spPr>
          <a:xfrm>
            <a:off x="581191" y="1020431"/>
            <a:ext cx="10993500" cy="14751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800">
              <a:solidFill>
                <a:schemeClr val="lt1"/>
              </a:solidFill>
            </a:endParaRPr>
          </a:p>
        </p:txBody>
      </p:sp>
      <p:sp>
        <p:nvSpPr>
          <p:cNvPr id="163" name="Google Shape;163;p19"/>
          <p:cNvSpPr txBox="1">
            <a:spLocks noGrp="1"/>
          </p:cNvSpPr>
          <p:nvPr>
            <p:ph type="subTitle" idx="1"/>
          </p:nvPr>
        </p:nvSpPr>
        <p:spPr>
          <a:xfrm>
            <a:off x="581194" y="2495445"/>
            <a:ext cx="10993500" cy="590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32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914400" y="3293700"/>
            <a:ext cx="10347600" cy="2528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77850" lvl="0" indent="-514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ingdings" pitchFamily="2" charset="2"/>
              <a:buChar char="Ø"/>
            </a:pPr>
            <a:r>
              <a:rPr lang="en" sz="2600" dirty="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DETECTING REGIME USING NEURAL NETWORK ( VOLATILE vs NON-VOLATILE)</a:t>
            </a:r>
            <a:endParaRPr sz="2600" dirty="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dirty="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marL="577850" lvl="0" indent="-514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Wingdings" pitchFamily="2" charset="2"/>
              <a:buChar char="Ø"/>
            </a:pPr>
            <a:r>
              <a:rPr lang="en" sz="2600" dirty="0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ADJUSTING PORTFOLIO ALLOCATION ACCORDINGLY</a:t>
            </a:r>
            <a:endParaRPr sz="2600" dirty="0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71" name="Google Shape;171;p20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2" name="Google Shape;17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00" y="2163681"/>
            <a:ext cx="7793377" cy="3187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74575" y="2180500"/>
            <a:ext cx="3351049" cy="315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1"/>
          <p:cNvSpPr txBox="1">
            <a:spLocks noGrp="1"/>
          </p:cNvSpPr>
          <p:nvPr>
            <p:ph type="title"/>
          </p:nvPr>
        </p:nvSpPr>
        <p:spPr>
          <a:xfrm>
            <a:off x="581192" y="702156"/>
            <a:ext cx="11029500" cy="1013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NEURAL NETWORKS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1"/>
          <p:cNvSpPr txBox="1">
            <a:spLocks noGrp="1"/>
          </p:cNvSpPr>
          <p:nvPr>
            <p:ph type="body" idx="1"/>
          </p:nvPr>
        </p:nvSpPr>
        <p:spPr>
          <a:xfrm>
            <a:off x="581192" y="2180496"/>
            <a:ext cx="11029500" cy="36783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 sz="4300" b="1" dirty="0">
                <a:solidFill>
                  <a:schemeClr val="accent1"/>
                </a:solidFill>
              </a:rPr>
              <a:t>Models: </a:t>
            </a:r>
            <a:endParaRPr sz="4400" b="1" dirty="0"/>
          </a:p>
          <a:p>
            <a:pPr marL="745744" lvl="0" indent="-742950" algn="l" rtl="0">
              <a:spcBef>
                <a:spcPts val="360"/>
              </a:spcBef>
              <a:spcAft>
                <a:spcPts val="0"/>
              </a:spcAft>
              <a:buSzPts val="3556"/>
              <a:buFont typeface="Wingdings" pitchFamily="2" charset="2"/>
              <a:buChar char="Ø"/>
            </a:pPr>
            <a:r>
              <a:rPr lang="en" sz="3600" dirty="0">
                <a:solidFill>
                  <a:schemeClr val="accent1"/>
                </a:solidFill>
              </a:rPr>
              <a:t>Recurrent Neural Networks (RNN)</a:t>
            </a:r>
            <a:endParaRPr sz="3700" dirty="0"/>
          </a:p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endParaRPr sz="3700" dirty="0"/>
          </a:p>
          <a:p>
            <a:pPr marL="745744" lvl="0" indent="-742950" algn="l" rtl="0">
              <a:spcBef>
                <a:spcPts val="360"/>
              </a:spcBef>
              <a:spcAft>
                <a:spcPts val="0"/>
              </a:spcAft>
              <a:buSzPts val="3556"/>
              <a:buFont typeface="Wingdings" pitchFamily="2" charset="2"/>
              <a:buChar char="Ø"/>
            </a:pPr>
            <a:r>
              <a:rPr lang="en" sz="3600" dirty="0">
                <a:solidFill>
                  <a:schemeClr val="accent1"/>
                </a:solidFill>
              </a:rPr>
              <a:t>Long Short Term Memory (LSTM)</a:t>
            </a:r>
            <a:endParaRPr sz="3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분할">
  <a:themeElements>
    <a:clrScheme name="분할">
      <a:dk1>
        <a:srgbClr val="000000"/>
      </a:dk1>
      <a:lt1>
        <a:srgbClr val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675</Words>
  <Application>Microsoft Macintosh PowerPoint</Application>
  <PresentationFormat>Widescreen</PresentationFormat>
  <Paragraphs>149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Gill Sans</vt:lpstr>
      <vt:lpstr>Calibri</vt:lpstr>
      <vt:lpstr>Noto Sans Symbols</vt:lpstr>
      <vt:lpstr>Wingdings</vt:lpstr>
      <vt:lpstr>Arial</vt:lpstr>
      <vt:lpstr>Roboto</vt:lpstr>
      <vt:lpstr>분할</vt:lpstr>
      <vt:lpstr>    DYNAMIC ASSET ALLOCATION       (DETECTING REGIME &amp; ASSET ALLOCATION)</vt:lpstr>
      <vt:lpstr>AGENDA</vt:lpstr>
      <vt:lpstr>INTRODUCTION</vt:lpstr>
      <vt:lpstr>DESIRED OUTCOME </vt:lpstr>
      <vt:lpstr>MODEL FRAMEWORK</vt:lpstr>
      <vt:lpstr>PowerPoint Presentation</vt:lpstr>
      <vt:lpstr>METHODOLOGY </vt:lpstr>
      <vt:lpstr>DATASET</vt:lpstr>
      <vt:lpstr>NEURAL NETWORKS </vt:lpstr>
      <vt:lpstr>PowerPoint Presentation</vt:lpstr>
      <vt:lpstr>PowerPoint Presentation</vt:lpstr>
      <vt:lpstr>MODEL RESULTS</vt:lpstr>
      <vt:lpstr>DATASET &amp; LABELING</vt:lpstr>
      <vt:lpstr>LABELING</vt:lpstr>
      <vt:lpstr>Output Labeling- VIX</vt:lpstr>
      <vt:lpstr>Output Labeling - Z3</vt:lpstr>
      <vt:lpstr>Output Labeling - Z3</vt:lpstr>
      <vt:lpstr>Output Labeling - Z3</vt:lpstr>
      <vt:lpstr>Output Labeling - Z3</vt:lpstr>
      <vt:lpstr>PowerPoint Presentation</vt:lpstr>
      <vt:lpstr>Optimization - Objective Function</vt:lpstr>
      <vt:lpstr>Estimation Mean &amp; Covariance</vt:lpstr>
      <vt:lpstr>Static Asset Allocation vs Dynamic Asset Allocation 2019~2021 </vt:lpstr>
      <vt:lpstr>Table - 2019~2021</vt:lpstr>
      <vt:lpstr>Static Asset Allocation vs Dynamic Asset Allocation 2007~2010</vt:lpstr>
      <vt:lpstr>Table - 2007~2010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DYNAMIC ASSET ALLOCATION       (DETECTING REGIME &amp; ASSET ALLOCATION)</dc:title>
  <cp:lastModifiedBy>Muhammet Furkan Isik</cp:lastModifiedBy>
  <cp:revision>3</cp:revision>
  <dcterms:modified xsi:type="dcterms:W3CDTF">2022-05-10T20:02:42Z</dcterms:modified>
</cp:coreProperties>
</file>